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1242" r:id="rId3"/>
    <p:sldId id="1245" r:id="rId4"/>
    <p:sldId id="1246" r:id="rId5"/>
    <p:sldId id="310" r:id="rId6"/>
    <p:sldId id="258" r:id="rId7"/>
    <p:sldId id="317" r:id="rId8"/>
    <p:sldId id="314" r:id="rId9"/>
    <p:sldId id="294" r:id="rId10"/>
    <p:sldId id="281" r:id="rId11"/>
    <p:sldId id="1247" r:id="rId12"/>
    <p:sldId id="286" r:id="rId13"/>
    <p:sldId id="1248" r:id="rId14"/>
    <p:sldId id="1249" r:id="rId15"/>
    <p:sldId id="1250" r:id="rId16"/>
    <p:sldId id="361" r:id="rId17"/>
    <p:sldId id="1251" r:id="rId18"/>
    <p:sldId id="559" r:id="rId19"/>
    <p:sldId id="565" r:id="rId20"/>
    <p:sldId id="556" r:id="rId21"/>
    <p:sldId id="557" r:id="rId22"/>
    <p:sldId id="558" r:id="rId23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6" autoAdjust="0"/>
    <p:restoredTop sz="96508"/>
  </p:normalViewPr>
  <p:slideViewPr>
    <p:cSldViewPr>
      <p:cViewPr varScale="1">
        <p:scale>
          <a:sx n="178" d="100"/>
          <a:sy n="178" d="100"/>
        </p:scale>
        <p:origin x="192" y="123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pcogneuro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Computational Cognitive Neuroscience Bootcamp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Inc, </a:t>
            </a:r>
            <a:r>
              <a:rPr lang="en-US" dirty="0" err="1"/>
              <a:t>Astera</a:t>
            </a:r>
            <a:r>
              <a:rPr lang="en-US" dirty="0"/>
              <a:t> Obelisk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</a:p>
        </p:txBody>
      </p:sp>
      <p:pic>
        <p:nvPicPr>
          <p:cNvPr id="4" name="Content Placeholder 3" descr="fig_vm_as_tug_of_w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r="1373"/>
          <a:stretch>
            <a:fillRect/>
          </a:stretch>
        </p:blipFill>
        <p:spPr>
          <a:xfrm>
            <a:off x="1990726" y="1647825"/>
            <a:ext cx="6172201" cy="3396223"/>
          </a:xfrm>
        </p:spPr>
      </p:pic>
      <p:sp>
        <p:nvSpPr>
          <p:cNvPr id="5" name="TextBox 4"/>
          <p:cNvSpPr txBox="1"/>
          <p:nvPr/>
        </p:nvSpPr>
        <p:spPr>
          <a:xfrm>
            <a:off x="771526" y="5381625"/>
            <a:ext cx="8534400" cy="1484696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2400" dirty="0"/>
              <a:t>How strongly each guy pulls: I = g (E-</a:t>
            </a:r>
            <a:r>
              <a:rPr lang="en-US" sz="2400" dirty="0" err="1"/>
              <a:t>Vm</a:t>
            </a:r>
            <a:r>
              <a:rPr lang="en-US" sz="2400" dirty="0"/>
              <a:t>) = </a:t>
            </a:r>
            <a:r>
              <a:rPr lang="en-US" sz="2400" i="1" dirty="0"/>
              <a:t>current</a:t>
            </a:r>
          </a:p>
          <a:p>
            <a:r>
              <a:rPr lang="en-US" sz="2400" dirty="0"/>
              <a:t>g = how many input channels are open</a:t>
            </a:r>
          </a:p>
          <a:p>
            <a:r>
              <a:rPr lang="en-US" sz="2400" dirty="0"/>
              <a:t>E = driving potential (pull down for inhibition, up for excitation)</a:t>
            </a:r>
          </a:p>
          <a:p>
            <a:r>
              <a:rPr lang="en-US" sz="2400" dirty="0" err="1"/>
              <a:t>Vm</a:t>
            </a:r>
            <a:r>
              <a:rPr lang="en-US" sz="2400" dirty="0"/>
              <a:t> = the “flag” – reflects net balance between two sides</a:t>
            </a:r>
          </a:p>
        </p:txBody>
      </p:sp>
    </p:spTree>
    <p:extLst>
      <p:ext uri="{BB962C8B-B14F-4D97-AF65-F5344CB8AC3E}">
        <p14:creationId xmlns:p14="http://schemas.microsoft.com/office/powerpoint/2010/main" val="132752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Tug-of-War</a:t>
            </a:r>
            <a:br>
              <a:rPr lang="en-US" dirty="0"/>
            </a:br>
            <a:r>
              <a:rPr lang="en-US" sz="3600" dirty="0"/>
              <a:t>(Contrast: Excitation </a:t>
            </a:r>
            <a:r>
              <a:rPr lang="en-US" sz="3600" i="1" dirty="0"/>
              <a:t>relative</a:t>
            </a:r>
            <a:r>
              <a:rPr lang="en-US" sz="3600" dirty="0"/>
              <a:t> to Inhibition)</a:t>
            </a:r>
          </a:p>
        </p:txBody>
      </p:sp>
      <p:pic>
        <p:nvPicPr>
          <p:cNvPr id="4" name="Content Placeholder 3" descr="fig_vm_as_tug_of_war_case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1" r="-319"/>
          <a:stretch/>
        </p:blipFill>
        <p:spPr>
          <a:xfrm>
            <a:off x="2326686" y="1770065"/>
            <a:ext cx="5409540" cy="4989513"/>
          </a:xfrm>
        </p:spPr>
      </p:pic>
    </p:spTree>
    <p:extLst>
      <p:ext uri="{BB962C8B-B14F-4D97-AF65-F5344CB8AC3E}">
        <p14:creationId xmlns:p14="http://schemas.microsoft.com/office/powerpoint/2010/main" val="94078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90487"/>
            <a:ext cx="9067799" cy="660400"/>
          </a:xfrm>
        </p:spPr>
        <p:txBody>
          <a:bodyPr/>
          <a:lstStyle/>
          <a:p>
            <a:r>
              <a:rPr lang="en-US" dirty="0"/>
              <a:t>Spiking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0" y="5686425"/>
            <a:ext cx="9067799" cy="153193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If </a:t>
            </a:r>
            <a:r>
              <a:rPr lang="en-US" dirty="0" err="1"/>
              <a:t>Vm</a:t>
            </a:r>
            <a:r>
              <a:rPr lang="en-US" dirty="0"/>
              <a:t> gets over threshold, neuron fires a spike.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Spike resets membrane potential back to rest.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Has to climb back up to threshold to spike again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BF2831A-66E9-DA4F-92A7-95E151A2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76325" y="957007"/>
            <a:ext cx="7802384" cy="46980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839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Change Strength</a:t>
            </a:r>
            <a:br>
              <a:rPr lang="en-US" dirty="0"/>
            </a:br>
            <a:r>
              <a:rPr lang="en-US" sz="3086" dirty="0"/>
              <a:t>(in response to patterns of activity)</a:t>
            </a:r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08" r="-2520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3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3359"/>
          <a:stretch>
            <a:fillRect/>
          </a:stretch>
        </p:blipFill>
        <p:spPr>
          <a:xfrm>
            <a:off x="2351406" y="1771332"/>
            <a:ext cx="5487993" cy="3017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1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5397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549" y="276225"/>
            <a:ext cx="7720655" cy="1066800"/>
          </a:xfrm>
        </p:spPr>
        <p:txBody>
          <a:bodyPr/>
          <a:lstStyle/>
          <a:p>
            <a:r>
              <a:rPr lang="en-US" dirty="0"/>
              <a:t>Deep predictive learning</a:t>
            </a:r>
            <a:br>
              <a:rPr lang="en-US" dirty="0"/>
            </a:br>
            <a:r>
              <a:rPr lang="en-US" sz="2400" dirty="0"/>
              <a:t>(O’Reilly et al, 2021) </a:t>
            </a:r>
            <a:endParaRPr lang="en-US" sz="2798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53" y="1438110"/>
            <a:ext cx="5884012" cy="46452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5613" y="1438111"/>
            <a:ext cx="3198385" cy="356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Pulvinar receives from all over visual cortex</a:t>
            </a:r>
          </a:p>
          <a:p>
            <a:r>
              <a:rPr lang="en-US" sz="1999" dirty="0"/>
              <a:t>and projects back out to these same areas</a:t>
            </a:r>
          </a:p>
          <a:p>
            <a:endParaRPr lang="en-US" sz="1999" dirty="0"/>
          </a:p>
          <a:p>
            <a:r>
              <a:rPr lang="en-US" sz="1999" dirty="0"/>
              <a:t>Two inputs:</a:t>
            </a:r>
          </a:p>
          <a:p>
            <a:endParaRPr lang="en-US" sz="1999" dirty="0"/>
          </a:p>
          <a:p>
            <a:r>
              <a:rPr lang="en-US" sz="1999" dirty="0"/>
              <a:t>1. Few strong feedforward:</a:t>
            </a:r>
          </a:p>
          <a:p>
            <a:r>
              <a:rPr lang="en-US" sz="1999" i="1" dirty="0"/>
              <a:t>“what happens”</a:t>
            </a:r>
          </a:p>
          <a:p>
            <a:endParaRPr lang="en-US" sz="1999" dirty="0"/>
          </a:p>
          <a:p>
            <a:r>
              <a:rPr lang="en-US" sz="1999" dirty="0"/>
              <a:t>2. Many weaker feedback:</a:t>
            </a:r>
          </a:p>
          <a:p>
            <a:r>
              <a:rPr lang="en-US" sz="1999" i="1" dirty="0"/>
              <a:t>prediction</a:t>
            </a:r>
            <a:r>
              <a:rPr lang="en-US" sz="1999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8773" y="2242997"/>
            <a:ext cx="2056104" cy="352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>
                <a:solidFill>
                  <a:schemeClr val="bg1"/>
                </a:solidFill>
              </a:rPr>
              <a:t>Pulvinar</a:t>
            </a:r>
            <a:r>
              <a:rPr lang="en-US" sz="1799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4E3CF3-3787-F649-834D-AC458361F9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8725" y="5020122"/>
            <a:ext cx="4191000" cy="2371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5C5663-DC97-A144-9E03-055C2BFABECF}"/>
              </a:ext>
            </a:extLst>
          </p:cNvPr>
          <p:cNvSpPr txBox="1"/>
          <p:nvPr/>
        </p:nvSpPr>
        <p:spPr>
          <a:xfrm>
            <a:off x="7400925" y="7129585"/>
            <a:ext cx="1891865" cy="25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(Sherman &amp; </a:t>
            </a:r>
            <a:r>
              <a:rPr lang="en-US" sz="1100" dirty="0" err="1"/>
              <a:t>Guillery</a:t>
            </a:r>
            <a:r>
              <a:rPr lang="en-US" sz="1100" dirty="0"/>
              <a:t>, 2006)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36" y="168920"/>
            <a:ext cx="9067799" cy="803435"/>
          </a:xfrm>
        </p:spPr>
        <p:txBody>
          <a:bodyPr/>
          <a:lstStyle/>
          <a:p>
            <a:r>
              <a:rPr lang="en-US" dirty="0"/>
              <a:t>Spiking Predictive Learning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483101" y="5392782"/>
            <a:ext cx="8985726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sz="2000" dirty="0"/>
              <a:t>Multimodal sensory prediction: full field depth, foveal vision, somatosensory (whiskers, vestibular), body state (thirst, hunger)</a:t>
            </a:r>
          </a:p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sz="2000" dirty="0"/>
              <a:t>Error-driven predictive learning based on action: predict next state</a:t>
            </a:r>
          </a:p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sz="2000" dirty="0"/>
              <a:t>New fully spiking error-driven learning (bio backprop) model!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48DF4-E277-404F-8B07-20196D5D6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69" y="1549428"/>
            <a:ext cx="3226296" cy="310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EB38E-E80F-1A41-A5A2-3F2CF93DAC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4725" y="1330362"/>
            <a:ext cx="3491464" cy="3704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B6333-CA73-1544-ADC7-C2090D6D25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500" y="1377025"/>
            <a:ext cx="3057102" cy="2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88742"/>
            <a:ext cx="8261410" cy="605347"/>
          </a:xfrm>
        </p:spPr>
        <p:txBody>
          <a:bodyPr/>
          <a:lstStyle/>
          <a:p>
            <a:r>
              <a:rPr lang="en-US" dirty="0"/>
              <a:t>Computational Model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251934" y="5706405"/>
            <a:ext cx="7558089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progression from MST to PCC to SMA: visual flow, borders to more action modulated (consuming spots).</a:t>
            </a:r>
          </a:p>
          <a:p>
            <a:endParaRPr lang="en-US" dirty="0"/>
          </a:p>
          <a:p>
            <a:r>
              <a:rPr lang="en-US" dirty="0"/>
              <a:t>Provides rich tapestry of representational bases for behavior.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93B2D-F7C2-3B4E-BD41-088ED7C543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36" y="1178084"/>
            <a:ext cx="9573578" cy="1921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258AC-2E96-B346-A28F-16EA6E7AC5EF}"/>
              </a:ext>
            </a:extLst>
          </p:cNvPr>
          <p:cNvSpPr txBox="1"/>
          <p:nvPr/>
        </p:nvSpPr>
        <p:spPr>
          <a:xfrm>
            <a:off x="251936" y="840995"/>
            <a:ext cx="1595596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42EED-5CE5-5141-ACA2-D4EF86555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828" y="3099762"/>
            <a:ext cx="1926151" cy="3810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C6989-8CFA-A44D-9AB3-B66D7A72EF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36" y="3533059"/>
            <a:ext cx="1935706" cy="1921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A37A02-8AFD-6D42-A837-DFE6EB4C8B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505" y="3524605"/>
            <a:ext cx="1900791" cy="1921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DDBB16-3204-124B-8DC7-6550B3458767}"/>
              </a:ext>
            </a:extLst>
          </p:cNvPr>
          <p:cNvSpPr txBox="1"/>
          <p:nvPr/>
        </p:nvSpPr>
        <p:spPr>
          <a:xfrm>
            <a:off x="251935" y="3193574"/>
            <a:ext cx="1361156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F0A759-53C7-CE48-BDD2-8E8F606FE8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458" y="3533059"/>
            <a:ext cx="1935860" cy="1921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CB8C12-C7D8-EB4F-8536-62D7D8B89BD6}"/>
              </a:ext>
            </a:extLst>
          </p:cNvPr>
          <p:cNvSpPr txBox="1"/>
          <p:nvPr/>
        </p:nvSpPr>
        <p:spPr>
          <a:xfrm>
            <a:off x="4098840" y="3166201"/>
            <a:ext cx="1023864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258D74-3E65-F84A-A6C3-A3EA3AFD9A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664" y="3530505"/>
            <a:ext cx="1917515" cy="19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41DE-6F2F-0C4A-B357-59A988FBD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Computational Systems Neuro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49A039-AD25-E748-904A-4B367AE2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91" y="1190625"/>
            <a:ext cx="5340350" cy="4419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21C47E-4027-2347-B854-2BD0FF028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291" y="3019424"/>
            <a:ext cx="5914034" cy="4363487"/>
          </a:xfrm>
        </p:spPr>
      </p:pic>
    </p:spTree>
    <p:extLst>
      <p:ext uri="{BB962C8B-B14F-4D97-AF65-F5344CB8AC3E}">
        <p14:creationId xmlns:p14="http://schemas.microsoft.com/office/powerpoint/2010/main" val="353567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52400"/>
            <a:ext cx="9067799" cy="761939"/>
          </a:xfrm>
        </p:spPr>
        <p:txBody>
          <a:bodyPr/>
          <a:lstStyle/>
          <a:p>
            <a:r>
              <a:rPr lang="en-US" dirty="0"/>
              <a:t>PM / AT Networks (</a:t>
            </a:r>
            <a:r>
              <a:rPr lang="en-US" dirty="0" err="1"/>
              <a:t>Ranganath</a:t>
            </a:r>
            <a:r>
              <a:rPr lang="en-US" dirty="0"/>
              <a:t>)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CD0151E9-1E4D-374D-BAE3-60261CC965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0768" y="3613468"/>
            <a:ext cx="33591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75" tIns="50387" rIns="100775" bIns="5038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D7B94D7C-6561-2643-AA73-7D788306BC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8725" y="3781425"/>
            <a:ext cx="33591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775" tIns="50387" rIns="100775" bIns="50387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E052D-C379-C343-8D79-20835EB1F6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5" y="1343025"/>
            <a:ext cx="5374640" cy="5486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22CACE-8843-FB4C-AF84-245A522339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0447" y="2882636"/>
            <a:ext cx="4677177" cy="3947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2FCB97-4132-BE4F-90CA-907086498937}"/>
              </a:ext>
            </a:extLst>
          </p:cNvPr>
          <p:cNvSpPr txBox="1"/>
          <p:nvPr/>
        </p:nvSpPr>
        <p:spPr>
          <a:xfrm>
            <a:off x="5608715" y="2280054"/>
            <a:ext cx="3983102" cy="53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43" i="1" dirty="0"/>
              <a:t>O’Reilly, </a:t>
            </a:r>
            <a:r>
              <a:rPr lang="en-US" sz="1543" i="1" dirty="0" err="1"/>
              <a:t>Russin</a:t>
            </a:r>
            <a:r>
              <a:rPr lang="en-US" sz="1543" i="1" dirty="0"/>
              <a:t>, &amp; Ranganath (submitted)</a:t>
            </a:r>
          </a:p>
          <a:p>
            <a:r>
              <a:rPr lang="en-US" sz="1543" i="1" dirty="0"/>
              <a:t>Ranganath &amp; Ritchey, </a:t>
            </a:r>
            <a:r>
              <a:rPr lang="en-US" sz="1543" i="1" u="sng" dirty="0"/>
              <a:t>NRN</a:t>
            </a:r>
            <a:r>
              <a:rPr lang="en-US" sz="1543" i="1" dirty="0"/>
              <a:t> (2012)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76FC3-620F-A347-B253-1B15032D3A2B}"/>
              </a:ext>
            </a:extLst>
          </p:cNvPr>
          <p:cNvSpPr txBox="1"/>
          <p:nvPr/>
        </p:nvSpPr>
        <p:spPr>
          <a:xfrm>
            <a:off x="5608715" y="1239321"/>
            <a:ext cx="40386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Fodor &amp; </a:t>
            </a:r>
            <a:r>
              <a:rPr lang="en-US" dirty="0" err="1"/>
              <a:t>Pylyshyn</a:t>
            </a:r>
            <a:r>
              <a:rPr lang="en-US" dirty="0"/>
              <a:t> (1988): Structure sensitive processing is key for systematicity</a:t>
            </a:r>
          </a:p>
        </p:txBody>
      </p:sp>
    </p:spTree>
    <p:extLst>
      <p:ext uri="{BB962C8B-B14F-4D97-AF65-F5344CB8AC3E}">
        <p14:creationId xmlns:p14="http://schemas.microsoft.com/office/powerpoint/2010/main" val="605114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8F39-BF50-9543-8069-C9087BBF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200025"/>
            <a:ext cx="5221283" cy="1262063"/>
          </a:xfrm>
        </p:spPr>
        <p:txBody>
          <a:bodyPr/>
          <a:lstStyle/>
          <a:p>
            <a:r>
              <a:rPr lang="en-US" sz="3600" dirty="0"/>
              <a:t>Three Parietal Pathways</a:t>
            </a:r>
            <a:br>
              <a:rPr lang="en-US" dirty="0"/>
            </a:br>
            <a:r>
              <a:rPr lang="en-US" sz="2400" dirty="0"/>
              <a:t>(Kravitz et al, 2011)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D501A-C901-9441-8D4E-E59DFCA8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25" y="2486025"/>
            <a:ext cx="7765134" cy="49895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FB648-D16E-FE42-9BD6-63F2FAA728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725" y="128381"/>
            <a:ext cx="3621083" cy="2413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A87CE-C1C5-614C-A61A-246D7B1F8DA0}"/>
              </a:ext>
            </a:extLst>
          </p:cNvPr>
          <p:cNvSpPr txBox="1"/>
          <p:nvPr/>
        </p:nvSpPr>
        <p:spPr>
          <a:xfrm>
            <a:off x="238140" y="1571625"/>
            <a:ext cx="4402167" cy="1133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Looking (parieto-prefrontal)</a:t>
            </a:r>
          </a:p>
          <a:p>
            <a:pPr marL="342900" indent="-342900">
              <a:buAutoNum type="arabicPeriod"/>
            </a:pPr>
            <a:r>
              <a:rPr lang="en-US" sz="2400" dirty="0"/>
              <a:t>Reaching (parieto-premotor)</a:t>
            </a:r>
          </a:p>
          <a:p>
            <a:pPr marL="342900" indent="-342900">
              <a:buAutoNum type="arabicPeriod"/>
            </a:pPr>
            <a:r>
              <a:rPr lang="en-US" sz="2400" dirty="0"/>
              <a:t>Navigating (parieto-medial)</a:t>
            </a:r>
          </a:p>
        </p:txBody>
      </p:sp>
    </p:spTree>
    <p:extLst>
      <p:ext uri="{BB962C8B-B14F-4D97-AF65-F5344CB8AC3E}">
        <p14:creationId xmlns:p14="http://schemas.microsoft.com/office/powerpoint/2010/main" val="193018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AF8F-BED8-044A-AE59-9623E3C9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961587"/>
          </a:xfrm>
        </p:spPr>
        <p:txBody>
          <a:bodyPr/>
          <a:lstStyle/>
          <a:p>
            <a:r>
              <a:rPr lang="en-US" dirty="0"/>
              <a:t>Structure / Content Cognitive Arch</a:t>
            </a:r>
          </a:p>
        </p:txBody>
      </p:sp>
      <p:pic>
        <p:nvPicPr>
          <p:cNvPr id="4" name="Picture 4" descr="page9image38169360">
            <a:extLst>
              <a:ext uri="{FF2B5EF4-FFF2-40B4-BE49-F238E27FC236}">
                <a16:creationId xmlns:a16="http://schemas.microsoft.com/office/drawing/2014/main" id="{65351FA8-7456-C44B-AD86-A5A0B066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" y="1565059"/>
            <a:ext cx="5003800" cy="43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581D96-FD86-4641-8C7C-D299F5594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24" y="1601595"/>
            <a:ext cx="3819525" cy="2923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CDEDB9-05C9-1A41-A9EB-02549C711701}"/>
              </a:ext>
            </a:extLst>
          </p:cNvPr>
          <p:cNvSpPr txBox="1"/>
          <p:nvPr/>
        </p:nvSpPr>
        <p:spPr>
          <a:xfrm>
            <a:off x="5953125" y="4827355"/>
            <a:ext cx="35052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Parietal = links</a:t>
            </a:r>
            <a:r>
              <a:rPr lang="en-US" dirty="0"/>
              <a:t> of relational / structural graph</a:t>
            </a:r>
          </a:p>
          <a:p>
            <a:endParaRPr lang="en-US" dirty="0"/>
          </a:p>
          <a:p>
            <a:r>
              <a:rPr lang="en-US" b="1" dirty="0"/>
              <a:t>Temporal = nodes</a:t>
            </a:r>
            <a:r>
              <a:rPr lang="en-US" dirty="0"/>
              <a:t> w/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4BE4F-7A78-214C-A7A6-501327EE969C}"/>
              </a:ext>
            </a:extLst>
          </p:cNvPr>
          <p:cNvSpPr txBox="1"/>
          <p:nvPr/>
        </p:nvSpPr>
        <p:spPr>
          <a:xfrm>
            <a:off x="542925" y="6280558"/>
            <a:ext cx="8763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Highly dynamic, interactive architecture where structure / content paths coordinate to encode overall situation model.  But separation = systematicity and generativity.</a:t>
            </a:r>
          </a:p>
        </p:txBody>
      </p:sp>
    </p:spTree>
    <p:extLst>
      <p:ext uri="{BB962C8B-B14F-4D97-AF65-F5344CB8AC3E}">
        <p14:creationId xmlns:p14="http://schemas.microsoft.com/office/powerpoint/2010/main" val="408063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C05D-95A9-504C-A931-0D7DF9AF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6295-1957-D847-A327-A53550CE0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models of individual neurons</a:t>
            </a:r>
          </a:p>
          <a:p>
            <a:pPr lvl="1"/>
            <a:r>
              <a:rPr lang="en-US" dirty="0"/>
              <a:t>Complexity of dendritic information processing</a:t>
            </a:r>
          </a:p>
          <a:p>
            <a:r>
              <a:rPr lang="en-US" dirty="0"/>
              <a:t>Mathematical analyses of networks</a:t>
            </a:r>
          </a:p>
          <a:p>
            <a:pPr lvl="1"/>
            <a:r>
              <a:rPr lang="en-US" dirty="0"/>
              <a:t>Stability of active maintenance as reverberations among interconnected neurons (Goldman)</a:t>
            </a:r>
          </a:p>
          <a:p>
            <a:pPr lvl="1"/>
            <a:r>
              <a:rPr lang="en-US" dirty="0"/>
              <a:t>How to prune connections without losing too much (Chaudhuri)</a:t>
            </a:r>
          </a:p>
          <a:p>
            <a:pPr lvl="1"/>
            <a:r>
              <a:rPr lang="en-US" dirty="0"/>
              <a:t>Information integration, Drift Diffusion Models (Hanks, </a:t>
            </a:r>
            <a:r>
              <a:rPr lang="en-US" dirty="0" err="1"/>
              <a:t>Ditterich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052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4729-1AE2-A64B-9BEA-161ADA7F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Cognitive Neuro: </a:t>
            </a:r>
            <a:r>
              <a:rPr lang="en-US" dirty="0">
                <a:hlinkClick r:id="rId2"/>
              </a:rPr>
              <a:t>https://CompCogNeuro.org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9F82C-234D-E242-A201-BEE0A3EF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98" y="2181225"/>
            <a:ext cx="9183683" cy="4989513"/>
          </a:xfrm>
        </p:spPr>
        <p:txBody>
          <a:bodyPr/>
          <a:lstStyle/>
          <a:p>
            <a:r>
              <a:rPr lang="en-US" b="1" dirty="0"/>
              <a:t>Perception</a:t>
            </a:r>
            <a:r>
              <a:rPr lang="en-US" dirty="0"/>
              <a:t>: deep hierarchical object recognition</a:t>
            </a:r>
          </a:p>
          <a:p>
            <a:r>
              <a:rPr lang="en-US" b="1" dirty="0"/>
              <a:t>Attention</a:t>
            </a:r>
            <a:r>
              <a:rPr lang="en-US" dirty="0"/>
              <a:t>: bidirectional excitation + inhibition</a:t>
            </a:r>
          </a:p>
          <a:p>
            <a:r>
              <a:rPr lang="en-US" b="1" dirty="0"/>
              <a:t>Memory</a:t>
            </a:r>
            <a:r>
              <a:rPr lang="en-US" dirty="0"/>
              <a:t>: sparse representations in hippocampus</a:t>
            </a:r>
          </a:p>
          <a:p>
            <a:r>
              <a:rPr lang="en-US" b="1" dirty="0"/>
              <a:t>Language</a:t>
            </a:r>
            <a:r>
              <a:rPr lang="en-US" dirty="0"/>
              <a:t>: regularities and exceptions; integration over time</a:t>
            </a:r>
          </a:p>
          <a:p>
            <a:r>
              <a:rPr lang="en-US" b="1" dirty="0"/>
              <a:t>Executive function</a:t>
            </a:r>
            <a:r>
              <a:rPr lang="en-US" dirty="0"/>
              <a:t>: prefrontal cortex + basal ganglia: gating, working memory, control</a:t>
            </a:r>
          </a:p>
        </p:txBody>
      </p:sp>
    </p:spTree>
    <p:extLst>
      <p:ext uri="{BB962C8B-B14F-4D97-AF65-F5344CB8AC3E}">
        <p14:creationId xmlns:p14="http://schemas.microsoft.com/office/powerpoint/2010/main" val="307329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Unit of Cognition!?</a:t>
            </a:r>
          </a:p>
        </p:txBody>
      </p:sp>
      <p:pic>
        <p:nvPicPr>
          <p:cNvPr id="6" name="Content Placeholder 5" descr="fig_cortical_neuro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r="-817"/>
          <a:stretch/>
        </p:blipFill>
        <p:spPr>
          <a:xfrm>
            <a:off x="4260387" y="1770065"/>
            <a:ext cx="1556681" cy="4989513"/>
          </a:xfrm>
        </p:spPr>
      </p:pic>
    </p:spTree>
    <p:extLst>
      <p:ext uri="{BB962C8B-B14F-4D97-AF65-F5344CB8AC3E}">
        <p14:creationId xmlns:p14="http://schemas.microsoft.com/office/powerpoint/2010/main" val="1497863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Model</a:t>
            </a:r>
          </a:p>
        </p:txBody>
      </p:sp>
      <p:pic>
        <p:nvPicPr>
          <p:cNvPr id="4" name="Content Placeholder 3" descr="fig_neuron_as_dete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2689"/>
          <a:stretch>
            <a:fillRect/>
          </a:stretch>
        </p:blipFill>
        <p:spPr>
          <a:xfrm>
            <a:off x="1152525" y="1770065"/>
            <a:ext cx="7315200" cy="4025153"/>
          </a:xfrm>
        </p:spPr>
      </p:pic>
      <p:sp>
        <p:nvSpPr>
          <p:cNvPr id="5" name="TextBox 4"/>
          <p:cNvSpPr txBox="1"/>
          <p:nvPr/>
        </p:nvSpPr>
        <p:spPr>
          <a:xfrm>
            <a:off x="1152525" y="5991227"/>
            <a:ext cx="7315200" cy="618631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r>
              <a:rPr lang="en-US" sz="3600" dirty="0"/>
              <a:t>Is it really all just detection?</a:t>
            </a:r>
          </a:p>
        </p:txBody>
      </p:sp>
    </p:spTree>
    <p:extLst>
      <p:ext uri="{BB962C8B-B14F-4D97-AF65-F5344CB8AC3E}">
        <p14:creationId xmlns:p14="http://schemas.microsoft.com/office/powerpoint/2010/main" val="199566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F504-6636-0E4E-985F-B79B89B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Compress 10,000 -&gt;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9DC1D-943D-E849-9C17-F5A206B5B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5" y="1647825"/>
            <a:ext cx="3858156" cy="5450973"/>
          </a:xfrm>
        </p:spPr>
      </p:pic>
    </p:spTree>
    <p:extLst>
      <p:ext uri="{BB962C8B-B14F-4D97-AF65-F5344CB8AC3E}">
        <p14:creationId xmlns:p14="http://schemas.microsoft.com/office/powerpoint/2010/main" val="216343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Detectors</a:t>
            </a:r>
            <a:br>
              <a:rPr lang="en-US" dirty="0"/>
            </a:br>
            <a:r>
              <a:rPr lang="en-US" sz="3600" dirty="0"/>
              <a:t>(Compression: abstract, simplify)</a:t>
            </a:r>
          </a:p>
        </p:txBody>
      </p:sp>
      <p:pic>
        <p:nvPicPr>
          <p:cNvPr id="5" name="Content Placeholder 4" descr="fig_category_hierarch_dist_rep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-1936"/>
          <a:stretch/>
        </p:blipFill>
        <p:spPr>
          <a:xfrm>
            <a:off x="466725" y="1938458"/>
            <a:ext cx="9067799" cy="29411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6725" y="5153025"/>
            <a:ext cx="9067800" cy="1831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Inferior Temporal (IT) cortex has high-level abstractions that are </a:t>
            </a:r>
            <a:r>
              <a:rPr lang="en-US" sz="3200" i="1" dirty="0"/>
              <a:t>relevant</a:t>
            </a:r>
            <a:r>
              <a:rPr lang="en-US" sz="3200" dirty="0"/>
              <a:t> to your life!</a:t>
            </a:r>
          </a:p>
          <a:p>
            <a:endParaRPr lang="en-US" sz="3200" dirty="0"/>
          </a:p>
          <a:p>
            <a:r>
              <a:rPr lang="en-US" sz="2400" dirty="0"/>
              <a:t>It takes a village of neurons to build up these abstractions.</a:t>
            </a:r>
          </a:p>
        </p:txBody>
      </p:sp>
    </p:spTree>
    <p:extLst>
      <p:ext uri="{BB962C8B-B14F-4D97-AF65-F5344CB8AC3E}">
        <p14:creationId xmlns:p14="http://schemas.microsoft.com/office/powerpoint/2010/main" val="404388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863E-F021-924B-93B2-896615D5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0" y="301626"/>
            <a:ext cx="9067799" cy="812800"/>
          </a:xfrm>
        </p:spPr>
        <p:txBody>
          <a:bodyPr/>
          <a:lstStyle/>
          <a:p>
            <a:r>
              <a:rPr lang="en-US" dirty="0"/>
              <a:t>Detection = Dimension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4B337-6386-5545-90E7-7194F3686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40" y="1266825"/>
            <a:ext cx="9120199" cy="41998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FF826-3971-E241-ACAA-FC45856600FA}"/>
              </a:ext>
            </a:extLst>
          </p:cNvPr>
          <p:cNvSpPr txBox="1"/>
          <p:nvPr/>
        </p:nvSpPr>
        <p:spPr>
          <a:xfrm>
            <a:off x="503240" y="5762625"/>
            <a:ext cx="9067799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Detection = extracting relevant dimension from input: emotion detector, gender detector</a:t>
            </a:r>
          </a:p>
        </p:txBody>
      </p:sp>
    </p:spTree>
    <p:extLst>
      <p:ext uri="{BB962C8B-B14F-4D97-AF65-F5344CB8AC3E}">
        <p14:creationId xmlns:p14="http://schemas.microsoft.com/office/powerpoint/2010/main" val="3355177227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30575</TotalTime>
  <Words>582</Words>
  <Application>Microsoft Macintosh PowerPoint</Application>
  <PresentationFormat>Custom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Symbol</vt:lpstr>
      <vt:lpstr>Times New Roman</vt:lpstr>
      <vt:lpstr>Wingdings</vt:lpstr>
      <vt:lpstr>ror_std_emerbrain</vt:lpstr>
      <vt:lpstr>Computational Cognitive Neuroscience Bootcamp</vt:lpstr>
      <vt:lpstr>Computational Systems Neuro</vt:lpstr>
      <vt:lpstr>Computational Neuroscience</vt:lpstr>
      <vt:lpstr>Computational Cognitive Neuro: https://CompCogNeuro.org </vt:lpstr>
      <vt:lpstr>The Basic Unit of Cognition!?</vt:lpstr>
      <vt:lpstr>Detector Model</vt:lpstr>
      <vt:lpstr>Neurons Compress 10,000 -&gt; 1</vt:lpstr>
      <vt:lpstr>Hierarchy of Detectors (Compression: abstract, simplify)</vt:lpstr>
      <vt:lpstr>Detection = Dimension</vt:lpstr>
      <vt:lpstr>The Tug-of-War</vt:lpstr>
      <vt:lpstr>The Tug-of-War (Contrast: Excitation relative to Inhibition)</vt:lpstr>
      <vt:lpstr>Spiking Output</vt:lpstr>
      <vt:lpstr>Synapses Change Strength (in response to patterns of activity)</vt:lpstr>
      <vt:lpstr>Gettin’ AMPA’d</vt:lpstr>
      <vt:lpstr>Which Way?</vt:lpstr>
      <vt:lpstr>Floating Threshold = Medium Term Synaptic Activity (Error-Driven)</vt:lpstr>
      <vt:lpstr>Deep predictive learning (O’Reilly et al, 2021) </vt:lpstr>
      <vt:lpstr>Spiking Predictive Learning Model</vt:lpstr>
      <vt:lpstr>Computational Model Results</vt:lpstr>
      <vt:lpstr>PM / AT Networks (Ranganath)</vt:lpstr>
      <vt:lpstr>Three Parietal Pathways (Kravitz et al, 2011)</vt:lpstr>
      <vt:lpstr>Structure / Content Cognitive 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221</cp:revision>
  <dcterms:created xsi:type="dcterms:W3CDTF">2009-03-18T06:10:11Z</dcterms:created>
  <dcterms:modified xsi:type="dcterms:W3CDTF">2021-09-18T08:19:44Z</dcterms:modified>
</cp:coreProperties>
</file>